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82" r:id="rId3"/>
    <p:sldId id="283" r:id="rId4"/>
    <p:sldId id="288" r:id="rId5"/>
    <p:sldId id="289" r:id="rId6"/>
    <p:sldId id="284" r:id="rId7"/>
    <p:sldId id="291" r:id="rId8"/>
    <p:sldId id="292" r:id="rId9"/>
    <p:sldId id="285" r:id="rId10"/>
    <p:sldId id="287" r:id="rId11"/>
    <p:sldId id="293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다빈" initials="김" lastIdx="1" clrIdx="0">
    <p:extLst>
      <p:ext uri="{19B8F6BF-5375-455C-9EA6-DF929625EA0E}">
        <p15:presenceInfo xmlns:p15="http://schemas.microsoft.com/office/powerpoint/2012/main" userId="c50c475cef60532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BAEA"/>
    <a:srgbClr val="A28FDD"/>
    <a:srgbClr val="EAD7F1"/>
    <a:srgbClr val="B4CDE6"/>
    <a:srgbClr val="A6F2A4"/>
    <a:srgbClr val="F9F097"/>
    <a:srgbClr val="B27FE5"/>
    <a:srgbClr val="D3B6F0"/>
    <a:srgbClr val="9ECB7F"/>
    <a:srgbClr val="85B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6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C08D7731-8365-45F7-BA17-8181AF5D90D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565CBAC-51D0-458F-B06C-B6A1580F9DE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5D2206-F45D-478D-BFB1-ABAEAD250DB4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55C818B-A4E6-460E-910E-9B5D99FC673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21C46C-7BA5-4735-A518-110AD4CAF3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C63389-471D-44CB-81A5-2A9EBF19928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0671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6DB36-32E5-4EBE-B730-D6CE078D50E0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F24CF-57ED-420D-9CD6-4B1E9BB8DB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551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DBC58C5-4D61-4269-A928-E48F4D9D1AF4}"/>
              </a:ext>
            </a:extLst>
          </p:cNvPr>
          <p:cNvSpPr/>
          <p:nvPr userDrawn="1"/>
        </p:nvSpPr>
        <p:spPr>
          <a:xfrm>
            <a:off x="0" y="352337"/>
            <a:ext cx="12192000" cy="427839"/>
          </a:xfrm>
          <a:prstGeom prst="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경성대학교 입시정보"/>
          <p:cNvPicPr>
            <a:picLocks noChangeAspect="1" noChangeArrowheads="1"/>
          </p:cNvPicPr>
          <p:nvPr userDrawn="1"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63" y="6211068"/>
            <a:ext cx="522129" cy="522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41277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1A2D8-4452-4BB7-8C17-67DEB12BA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026016A-8CFD-4F53-BA8D-7750122383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A658C1-610E-4463-8649-CE845B3C82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C594BB-20E7-40FC-8184-680C1647E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B6C305-6972-4D98-82D4-5AFBFA997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22373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77B89E3-4EB7-4251-A5D3-8ADAF6E74C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74BC2A-CB54-4C8A-A9F6-7DE531989D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E57C9-C27F-4BCD-A005-152D75F681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4ADCEC-3B9D-4EDC-A77A-75AEEF0D1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D30662-ADDD-4EF8-9722-E8EB92C53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222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2A77F5-8934-434D-B524-D68941386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F3B811-91A5-40E2-A05A-DA42F7D06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00C458-5C30-4C0A-A668-0FB48A4ED8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C01599-9117-4F46-9EBB-3C951776F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DBA77-0C36-435D-876E-64679087AB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334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4C07A2-66DB-43DC-9BF9-5D00FBC8B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9D781A0-56DD-4237-A7CD-621A559598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007307-F8F0-4B56-AB8B-82D45E0246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F66861-2C8D-4988-B991-EE3BB770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72BE5-97AB-45AC-B3E7-4EC446AE2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1557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FCC956-7712-4B2C-B620-5D6A0A853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CC494F-2A8E-4398-B621-8B8926A1D7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B68687-0485-4A96-9449-B2135E48E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80C6769-B166-46B2-9E51-09CA88885A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A5430CD-F944-4093-BD45-CF979B8E6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8B212-ABBB-42E2-BAB8-5F5B4F4FF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9480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A627AC-1F96-4679-949B-DF2F4CBEF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D022793-0336-4DD5-9224-B6D66688F9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0DA6BD-B917-4F75-AC8B-E935B0EEB5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2E4CE5C-A69F-4B25-97D4-222CA29956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69ED45-79AD-43FD-B696-0F6CBF56C7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B6905AD-7D0A-422F-96DE-1D32E9F4F5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4E3E3E4-71EC-4DF5-A8C8-93F5EF371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4B94A0-4AA0-46E6-B438-99C2125FB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967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70A5463-FB67-400A-9266-309E473CC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00DBF3C-7108-4B51-B6FD-6E5BB33A15D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CD74434-A0AE-4195-BE71-F4CD7FCBC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656102-FBF5-46AF-9E73-DE7ADDCF6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9747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5614BFC-2652-4DB6-888A-E1E507C002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0F192AD-95E7-4C21-B03E-404FD522B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D89E0D-7BA4-424F-8297-532E935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831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9546E3-0F2A-4629-916A-84691CFDF9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0424C5-241D-424A-93A5-8F04A5080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2AD6D34-2CC0-4C62-AC50-F8D82690D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0BB7B2-C959-4FCB-85EF-DF1252FA1A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9D0D0B3-E70C-4F86-B0B5-D1FAC469A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189A03-138B-4C10-94A8-15AA1E1F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8256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5D3D7C-7F59-4C86-AE36-58255FBA40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1AC7EC4-771C-4C1F-8102-319B01304C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A5C64D-BF5B-421E-8179-14012DAEFC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D18459-4865-44A9-A37C-0D5E9278D7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4D09C92-E160-4102-9F46-5182FE69DE6A}" type="datetimeFigureOut">
              <a:rPr lang="ko-KR" altLang="en-US" smtClean="0"/>
              <a:t>2023-10-17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1337383-F33F-4EF7-A1CD-E79599116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47EBDB0-0A2C-4FD6-9019-B16E6EB63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52E3BDB-9CDA-4AF0-BEA6-6F6CCF9701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2831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3401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95B5A77-D8E8-4C89-BFCA-1D9786E7B292}"/>
              </a:ext>
            </a:extLst>
          </p:cNvPr>
          <p:cNvSpPr/>
          <p:nvPr/>
        </p:nvSpPr>
        <p:spPr>
          <a:xfrm>
            <a:off x="3412067" y="3776133"/>
            <a:ext cx="8779933" cy="212906"/>
          </a:xfrm>
          <a:prstGeom prst="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E56E03-0432-46A4-9CD8-E744D72A090F}"/>
              </a:ext>
            </a:extLst>
          </p:cNvPr>
          <p:cNvSpPr txBox="1"/>
          <p:nvPr/>
        </p:nvSpPr>
        <p:spPr>
          <a:xfrm>
            <a:off x="2820283" y="2663098"/>
            <a:ext cx="62584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2023-2 </a:t>
            </a:r>
            <a:r>
              <a:rPr lang="ko-KR" altLang="en-US" sz="32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열정</a:t>
            </a:r>
            <a:r>
              <a:rPr lang="en-US" altLang="ko-KR" sz="32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+</a:t>
            </a:r>
            <a:r>
              <a:rPr lang="ko-KR" altLang="en-US" sz="3200" b="1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학기제</a:t>
            </a:r>
            <a:r>
              <a:rPr lang="ko-KR" altLang="en-US" sz="32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 중간 </a:t>
            </a:r>
            <a:r>
              <a:rPr lang="ko-KR" altLang="en-US" sz="3200" b="1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공유회</a:t>
            </a:r>
            <a:endParaRPr lang="ko-KR" altLang="en-US" sz="32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C6B3366-97B4-4E69-B3D0-533196D81AB3}"/>
              </a:ext>
            </a:extLst>
          </p:cNvPr>
          <p:cNvSpPr/>
          <p:nvPr/>
        </p:nvSpPr>
        <p:spPr>
          <a:xfrm>
            <a:off x="0" y="1921933"/>
            <a:ext cx="8348134" cy="212906"/>
          </a:xfrm>
          <a:prstGeom prst="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EB9F6D-286D-418C-816C-38912A4F3078}"/>
              </a:ext>
            </a:extLst>
          </p:cNvPr>
          <p:cNvSpPr txBox="1"/>
          <p:nvPr/>
        </p:nvSpPr>
        <p:spPr>
          <a:xfrm>
            <a:off x="8189872" y="4275914"/>
            <a:ext cx="1492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CS </a:t>
            </a:r>
            <a:r>
              <a:rPr lang="ko-KR" altLang="en-US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아카이브</a:t>
            </a:r>
            <a:endParaRPr lang="en-US" altLang="ko-KR" b="1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Онлайн-заяка на обучение в Южной Корее в Kyungsung University"/>
          <p:cNvPicPr>
            <a:picLocks noChangeAspect="1" noChangeArrowheads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2291" y="180118"/>
            <a:ext cx="1732143" cy="546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EB9F6D-286D-418C-816C-38912A4F3078}"/>
              </a:ext>
            </a:extLst>
          </p:cNvPr>
          <p:cNvSpPr txBox="1"/>
          <p:nvPr/>
        </p:nvSpPr>
        <p:spPr>
          <a:xfrm>
            <a:off x="8189872" y="4645246"/>
            <a:ext cx="3680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소프트웨어학과 </a:t>
            </a:r>
            <a:r>
              <a:rPr lang="en-US" altLang="ko-KR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학년 </a:t>
            </a:r>
            <a:r>
              <a:rPr lang="en-US" altLang="ko-KR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2021763013 </a:t>
            </a:r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김민영</a:t>
            </a:r>
            <a:endParaRPr lang="en-US" altLang="ko-KR" sz="1400" b="1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소프트웨어학과 </a:t>
            </a:r>
            <a:r>
              <a:rPr lang="en-US" altLang="ko-KR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학년 </a:t>
            </a:r>
            <a:r>
              <a:rPr lang="en-US" altLang="ko-KR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2022564004 </a:t>
            </a:r>
            <a:r>
              <a:rPr lang="ko-KR" altLang="en-US" sz="1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김다빈  </a:t>
            </a:r>
            <a:endParaRPr lang="en-US" altLang="ko-KR" sz="1400" b="1" i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 rot="1378966">
            <a:off x="8266870" y="1888124"/>
            <a:ext cx="280051" cy="451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 rot="1378966">
            <a:off x="3220085" y="3550463"/>
            <a:ext cx="280051" cy="451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44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0631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 계획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3291603"/>
              </p:ext>
            </p:extLst>
          </p:nvPr>
        </p:nvGraphicFramePr>
        <p:xfrm>
          <a:off x="1255892" y="1857551"/>
          <a:ext cx="9644934" cy="3599160"/>
        </p:xfrm>
        <a:graphic>
          <a:graphicData uri="http://schemas.openxmlformats.org/drawingml/2006/table">
            <a:tbl>
              <a:tblPr/>
              <a:tblGrid>
                <a:gridCol w="2811352">
                  <a:extLst>
                    <a:ext uri="{9D8B030D-6E8A-4147-A177-3AD203B41FA5}">
                      <a16:colId xmlns:a16="http://schemas.microsoft.com/office/drawing/2014/main" val="2459965635"/>
                    </a:ext>
                  </a:extLst>
                </a:gridCol>
                <a:gridCol w="2811352">
                  <a:extLst>
                    <a:ext uri="{9D8B030D-6E8A-4147-A177-3AD203B41FA5}">
                      <a16:colId xmlns:a16="http://schemas.microsoft.com/office/drawing/2014/main" val="1572767372"/>
                    </a:ext>
                  </a:extLst>
                </a:gridCol>
                <a:gridCol w="736500">
                  <a:extLst>
                    <a:ext uri="{9D8B030D-6E8A-4147-A177-3AD203B41FA5}">
                      <a16:colId xmlns:a16="http://schemas.microsoft.com/office/drawing/2014/main" val="917621562"/>
                    </a:ext>
                  </a:extLst>
                </a:gridCol>
                <a:gridCol w="212667">
                  <a:extLst>
                    <a:ext uri="{9D8B030D-6E8A-4147-A177-3AD203B41FA5}">
                      <a16:colId xmlns:a16="http://schemas.microsoft.com/office/drawing/2014/main" val="2826805679"/>
                    </a:ext>
                  </a:extLst>
                </a:gridCol>
                <a:gridCol w="795391">
                  <a:extLst>
                    <a:ext uri="{9D8B030D-6E8A-4147-A177-3AD203B41FA5}">
                      <a16:colId xmlns:a16="http://schemas.microsoft.com/office/drawing/2014/main" val="1810374596"/>
                    </a:ext>
                  </a:extLst>
                </a:gridCol>
                <a:gridCol w="239788">
                  <a:extLst>
                    <a:ext uri="{9D8B030D-6E8A-4147-A177-3AD203B41FA5}">
                      <a16:colId xmlns:a16="http://schemas.microsoft.com/office/drawing/2014/main" val="997647618"/>
                    </a:ext>
                  </a:extLst>
                </a:gridCol>
                <a:gridCol w="547179">
                  <a:extLst>
                    <a:ext uri="{9D8B030D-6E8A-4147-A177-3AD203B41FA5}">
                      <a16:colId xmlns:a16="http://schemas.microsoft.com/office/drawing/2014/main" val="371389539"/>
                    </a:ext>
                  </a:extLst>
                </a:gridCol>
                <a:gridCol w="139550">
                  <a:extLst>
                    <a:ext uri="{9D8B030D-6E8A-4147-A177-3AD203B41FA5}">
                      <a16:colId xmlns:a16="http://schemas.microsoft.com/office/drawing/2014/main" val="1741525718"/>
                    </a:ext>
                  </a:extLst>
                </a:gridCol>
                <a:gridCol w="401988">
                  <a:extLst>
                    <a:ext uri="{9D8B030D-6E8A-4147-A177-3AD203B41FA5}">
                      <a16:colId xmlns:a16="http://schemas.microsoft.com/office/drawing/2014/main" val="1530909492"/>
                    </a:ext>
                  </a:extLst>
                </a:gridCol>
                <a:gridCol w="547179">
                  <a:extLst>
                    <a:ext uri="{9D8B030D-6E8A-4147-A177-3AD203B41FA5}">
                      <a16:colId xmlns:a16="http://schemas.microsoft.com/office/drawing/2014/main" val="1049335133"/>
                    </a:ext>
                  </a:extLst>
                </a:gridCol>
                <a:gridCol w="401988">
                  <a:extLst>
                    <a:ext uri="{9D8B030D-6E8A-4147-A177-3AD203B41FA5}">
                      <a16:colId xmlns:a16="http://schemas.microsoft.com/office/drawing/2014/main" val="1611106566"/>
                    </a:ext>
                  </a:extLst>
                </a:gridCol>
              </a:tblGrid>
              <a:tr h="345344">
                <a:tc rowSpan="2"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내용 일정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9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2023-2</a:t>
                      </a: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학기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8F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133721"/>
                  </a:ext>
                </a:extLst>
              </a:tr>
              <a:tr h="345344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9</a:t>
                      </a: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8F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10</a:t>
                      </a: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8F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11</a:t>
                      </a: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8F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12</a:t>
                      </a:r>
                      <a:r>
                        <a:rPr lang="ko-KR" altLang="en-US" sz="1200" b="1" kern="0" spc="0" dirty="0">
                          <a:solidFill>
                            <a:schemeClr val="bg1"/>
                          </a:solidFill>
                          <a:effectLst/>
                          <a:latin typeface="+mj-ea"/>
                          <a:ea typeface="+mj-ea"/>
                        </a:rPr>
                        <a:t>월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28FD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3459944"/>
                  </a:ext>
                </a:extLst>
              </a:tr>
              <a:tr h="37500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웹 사이트 제작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요구사항 분석 및 </a:t>
                      </a:r>
                      <a:r>
                        <a:rPr lang="ko-KR" alt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프로토타입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 제작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7821615"/>
                  </a:ext>
                </a:extLst>
              </a:tr>
              <a:tr h="3750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웹 사이트 콘텐츠 구축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기능 추가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436199"/>
                  </a:ext>
                </a:extLst>
              </a:tr>
              <a:tr h="37500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앱 제작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kern="0" spc="0" dirty="0" err="1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WebView</a:t>
                      </a: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개발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Android)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8759969"/>
                  </a:ext>
                </a:extLst>
              </a:tr>
              <a:tr h="3750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추가 기능 개발 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7863036"/>
                  </a:ext>
                </a:extLst>
              </a:tr>
              <a:tr h="37500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운영 및 관리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베타 테스트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2959"/>
                  </a:ext>
                </a:extLst>
              </a:tr>
              <a:tr h="37500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서비스 오픈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074959"/>
                  </a:ext>
                </a:extLst>
              </a:tr>
              <a:tr h="65844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결과물 제작</a:t>
                      </a:r>
                    </a:p>
                  </a:txBody>
                  <a:tcPr marL="76812" marR="76812" marT="21237" marB="21237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프로젝트 완료 보고서 </a:t>
                      </a:r>
                    </a:p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(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책자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, 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포스터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, QR</a:t>
                      </a:r>
                      <a:r>
                        <a:rPr lang="ko-KR" altLang="en-US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코드 등</a:t>
                      </a:r>
                      <a:r>
                        <a:rPr lang="en-US" altLang="ko-KR" sz="1200" b="1" kern="0" spc="0" dirty="0">
                          <a:solidFill>
                            <a:srgbClr val="000000"/>
                          </a:solidFill>
                          <a:effectLst/>
                          <a:latin typeface="+mj-ea"/>
                          <a:ea typeface="+mj-ea"/>
                        </a:rPr>
                        <a:t>)</a:t>
                      </a: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200" b="1" kern="0" spc="0" dirty="0">
                        <a:solidFill>
                          <a:srgbClr val="000000"/>
                        </a:solidFill>
                        <a:effectLst/>
                        <a:latin typeface="+mj-ea"/>
                        <a:ea typeface="+mj-ea"/>
                      </a:endParaRPr>
                    </a:p>
                  </a:txBody>
                  <a:tcPr marL="76812" marR="76812" marT="21237" marB="21237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ABA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1110334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028825" y="24987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266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448251" y="2452723"/>
            <a:ext cx="322646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ko-KR" altLang="en-US" sz="4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C6B3366-97B4-4E69-B3D0-533196D81AB3}"/>
              </a:ext>
            </a:extLst>
          </p:cNvPr>
          <p:cNvSpPr/>
          <p:nvPr/>
        </p:nvSpPr>
        <p:spPr>
          <a:xfrm>
            <a:off x="1887415" y="3369733"/>
            <a:ext cx="8348134" cy="212906"/>
          </a:xfrm>
          <a:prstGeom prst="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 rot="1378966">
            <a:off x="10160146" y="3356969"/>
            <a:ext cx="280051" cy="451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 rot="1378966">
            <a:off x="1706215" y="3094540"/>
            <a:ext cx="280051" cy="4513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889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목차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사각형: 둥근 모서리 3">
            <a:extLst>
              <a:ext uri="{FF2B5EF4-FFF2-40B4-BE49-F238E27FC236}">
                <a16:creationId xmlns:a16="http://schemas.microsoft.com/office/drawing/2014/main" id="{572293AF-4BB6-4089-9273-1C32BC0DD71E}"/>
              </a:ext>
            </a:extLst>
          </p:cNvPr>
          <p:cNvSpPr/>
          <p:nvPr/>
        </p:nvSpPr>
        <p:spPr>
          <a:xfrm>
            <a:off x="3750732" y="1968099"/>
            <a:ext cx="4690535" cy="618869"/>
          </a:xfrm>
          <a:prstGeom prst="round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4">
            <a:extLst>
              <a:ext uri="{FF2B5EF4-FFF2-40B4-BE49-F238E27FC236}">
                <a16:creationId xmlns:a16="http://schemas.microsoft.com/office/drawing/2014/main" id="{45C28C7A-9C53-4488-94BD-F460F0FCEAEA}"/>
              </a:ext>
            </a:extLst>
          </p:cNvPr>
          <p:cNvSpPr/>
          <p:nvPr/>
        </p:nvSpPr>
        <p:spPr>
          <a:xfrm>
            <a:off x="3750732" y="2805668"/>
            <a:ext cx="4690535" cy="618869"/>
          </a:xfrm>
          <a:prstGeom prst="roundRect">
            <a:avLst/>
          </a:prstGeom>
          <a:solidFill>
            <a:schemeClr val="bg1"/>
          </a:solidFill>
          <a:ln>
            <a:solidFill>
              <a:srgbClr val="B27F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사각형: 둥근 모서리 5">
            <a:extLst>
              <a:ext uri="{FF2B5EF4-FFF2-40B4-BE49-F238E27FC236}">
                <a16:creationId xmlns:a16="http://schemas.microsoft.com/office/drawing/2014/main" id="{4111341E-A51F-4D93-A79E-6919962BA475}"/>
              </a:ext>
            </a:extLst>
          </p:cNvPr>
          <p:cNvSpPr/>
          <p:nvPr/>
        </p:nvSpPr>
        <p:spPr>
          <a:xfrm>
            <a:off x="3750732" y="3643237"/>
            <a:ext cx="4690535" cy="618869"/>
          </a:xfrm>
          <a:prstGeom prst="roundRect">
            <a:avLst/>
          </a:prstGeom>
          <a:solidFill>
            <a:srgbClr val="B27FE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사각형: 둥근 모서리 6">
            <a:extLst>
              <a:ext uri="{FF2B5EF4-FFF2-40B4-BE49-F238E27FC236}">
                <a16:creationId xmlns:a16="http://schemas.microsoft.com/office/drawing/2014/main" id="{72734D93-6A24-4B97-A8B4-5E7457AFBDB3}"/>
              </a:ext>
            </a:extLst>
          </p:cNvPr>
          <p:cNvSpPr/>
          <p:nvPr/>
        </p:nvSpPr>
        <p:spPr>
          <a:xfrm>
            <a:off x="3750732" y="4480806"/>
            <a:ext cx="4690535" cy="618869"/>
          </a:xfrm>
          <a:prstGeom prst="roundRect">
            <a:avLst/>
          </a:prstGeom>
          <a:solidFill>
            <a:schemeClr val="bg1"/>
          </a:solidFill>
          <a:ln>
            <a:solidFill>
              <a:srgbClr val="B27F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3A7043-EE50-4723-8CEF-A9981D8EA0A3}"/>
              </a:ext>
            </a:extLst>
          </p:cNvPr>
          <p:cNvSpPr txBox="1"/>
          <p:nvPr/>
        </p:nvSpPr>
        <p:spPr>
          <a:xfrm>
            <a:off x="5278687" y="2094111"/>
            <a:ext cx="1633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i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소개</a:t>
            </a:r>
            <a:endParaRPr lang="ko-KR" altLang="en-US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0BB31F-8FC3-48C4-8FE9-18A4C1EC17A7}"/>
              </a:ext>
            </a:extLst>
          </p:cNvPr>
          <p:cNvSpPr txBox="1"/>
          <p:nvPr/>
        </p:nvSpPr>
        <p:spPr>
          <a:xfrm>
            <a:off x="5509518" y="3768005"/>
            <a:ext cx="1172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i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향후 계획</a:t>
            </a:r>
            <a:endParaRPr lang="ko-KR" altLang="en-US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0848A0-6B56-4848-9B13-EFA712B6E498}"/>
              </a:ext>
            </a:extLst>
          </p:cNvPr>
          <p:cNvSpPr txBox="1"/>
          <p:nvPr/>
        </p:nvSpPr>
        <p:spPr>
          <a:xfrm>
            <a:off x="5015794" y="2932924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i="1" dirty="0" smtClean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  <a:endParaRPr lang="ko-KR" altLang="en-US" b="1" i="1" dirty="0">
              <a:solidFill>
                <a:srgbClr val="B27FE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CF0275B-1319-4B91-BC91-B8D4CBC74155}"/>
              </a:ext>
            </a:extLst>
          </p:cNvPr>
          <p:cNvSpPr txBox="1"/>
          <p:nvPr/>
        </p:nvSpPr>
        <p:spPr>
          <a:xfrm>
            <a:off x="5131209" y="4605574"/>
            <a:ext cx="1928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i="1" dirty="0" err="1" smtClean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느낀점</a:t>
            </a:r>
            <a:r>
              <a:rPr lang="ko-KR" altLang="en-US" b="1" i="1" dirty="0" smtClean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및 개선점</a:t>
            </a:r>
            <a:endParaRPr lang="ko-KR" altLang="en-US" b="1" i="1" dirty="0">
              <a:solidFill>
                <a:srgbClr val="B27FE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5889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4734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소개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331951" y="2881619"/>
            <a:ext cx="7342924" cy="1726936"/>
            <a:chOff x="1771768" y="2614246"/>
            <a:chExt cx="8504713" cy="2000170"/>
          </a:xfrm>
        </p:grpSpPr>
        <p:grpSp>
          <p:nvGrpSpPr>
            <p:cNvPr id="6" name="그룹 5"/>
            <p:cNvGrpSpPr/>
            <p:nvPr/>
          </p:nvGrpSpPr>
          <p:grpSpPr>
            <a:xfrm>
              <a:off x="1771768" y="2614246"/>
              <a:ext cx="3032297" cy="2000170"/>
              <a:chOff x="1044937" y="2297723"/>
              <a:chExt cx="3032297" cy="2000170"/>
            </a:xfrm>
          </p:grpSpPr>
          <p:pic>
            <p:nvPicPr>
              <p:cNvPr id="5" name="Picture 4" descr="Wordpress logo "/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44937" y="3447238"/>
                <a:ext cx="794278" cy="79427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74" name="Picture 2" descr="Html5 Js Css3 Logo Png"/>
              <p:cNvPicPr>
                <a:picLocks noChangeAspect="1" noChangeArrowheads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34320" y="2297723"/>
                <a:ext cx="2633994" cy="9977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" name="Picture 2" descr="Google releases Android Studio 4.2 with IntelliJ upgrade and wizard UI ..."/>
              <p:cNvPicPr>
                <a:picLocks noChangeAspect="1" noChangeArrowheads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464244" y="3390861"/>
                <a:ext cx="1612990" cy="9070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076" name="Picture 4" descr="Right arrow 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69011" y="3377509"/>
              <a:ext cx="561805" cy="5618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그룹 8"/>
            <p:cNvGrpSpPr/>
            <p:nvPr/>
          </p:nvGrpSpPr>
          <p:grpSpPr>
            <a:xfrm>
              <a:off x="7304682" y="2775109"/>
              <a:ext cx="2971799" cy="1673723"/>
              <a:chOff x="7201144" y="3002369"/>
              <a:chExt cx="2971799" cy="1673723"/>
            </a:xfrm>
          </p:grpSpPr>
          <p:pic>
            <p:nvPicPr>
              <p:cNvPr id="3078" name="Picture 6" descr="Ux"/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201144" y="3002370"/>
                <a:ext cx="1219200" cy="1219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80" name="Picture 8" descr="User interface "/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953743" y="3002369"/>
                <a:ext cx="1219200" cy="12192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7317019" y="4337538"/>
                <a:ext cx="987450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i="1" dirty="0" err="1" smtClean="0"/>
                  <a:t>WebSite</a:t>
                </a:r>
                <a:endParaRPr lang="ko-KR" altLang="en-US" sz="1600" b="1" i="1" dirty="0"/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9270634" y="4336122"/>
                <a:ext cx="58541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1600" b="1" i="1" dirty="0" smtClean="0"/>
                  <a:t>App</a:t>
                </a:r>
                <a:endParaRPr lang="ko-KR" altLang="en-US" sz="1600" b="1" i="1" dirty="0"/>
              </a:p>
            </p:txBody>
          </p:sp>
        </p:grpSp>
      </p:grpSp>
      <p:sp>
        <p:nvSpPr>
          <p:cNvPr id="2" name="TextBox 1"/>
          <p:cNvSpPr txBox="1"/>
          <p:nvPr/>
        </p:nvSpPr>
        <p:spPr>
          <a:xfrm>
            <a:off x="624720" y="1436076"/>
            <a:ext cx="54505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b="1" i="1" dirty="0" smtClean="0"/>
              <a:t>“</a:t>
            </a:r>
            <a:r>
              <a:rPr lang="ko-KR" altLang="en-US" sz="1600" b="1" i="1" dirty="0" smtClean="0"/>
              <a:t>웹사이트 및 안드로이드 앱을 이용한 </a:t>
            </a:r>
            <a:r>
              <a:rPr lang="en-US" altLang="ko-KR" sz="1600" b="1" i="1" dirty="0" smtClean="0"/>
              <a:t>CS-</a:t>
            </a:r>
            <a:r>
              <a:rPr lang="ko-KR" altLang="en-US" sz="1600" b="1" i="1" dirty="0" smtClean="0"/>
              <a:t>아카이브 제작</a:t>
            </a:r>
            <a:r>
              <a:rPr lang="en-US" altLang="ko-KR" sz="1600" b="1" i="1" dirty="0" smtClean="0"/>
              <a:t>”</a:t>
            </a:r>
            <a:endParaRPr lang="ko-KR" altLang="en-US" sz="1600" b="1" i="1" dirty="0"/>
          </a:p>
        </p:txBody>
      </p:sp>
    </p:spTree>
    <p:extLst>
      <p:ext uri="{BB962C8B-B14F-4D97-AF65-F5344CB8AC3E}">
        <p14:creationId xmlns:p14="http://schemas.microsoft.com/office/powerpoint/2010/main" val="408388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1384906" y="3028405"/>
            <a:ext cx="1760926" cy="523686"/>
            <a:chOff x="3750732" y="2805668"/>
            <a:chExt cx="4690535" cy="618869"/>
          </a:xfrm>
        </p:grpSpPr>
        <p:sp>
          <p:nvSpPr>
            <p:cNvPr id="15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821537" y="2933243"/>
              <a:ext cx="2548921" cy="36371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이론 학습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4774689" y="3028407"/>
            <a:ext cx="2048142" cy="523686"/>
            <a:chOff x="3750732" y="2805668"/>
            <a:chExt cx="4690535" cy="618869"/>
          </a:xfrm>
        </p:grpSpPr>
        <p:sp>
          <p:nvSpPr>
            <p:cNvPr id="28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550241" y="2933243"/>
              <a:ext cx="3091515" cy="36371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기반기술 실습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8451688" y="3028404"/>
            <a:ext cx="2423280" cy="523686"/>
            <a:chOff x="3750732" y="2805668"/>
            <a:chExt cx="4690535" cy="618869"/>
          </a:xfrm>
        </p:grpSpPr>
        <p:sp>
          <p:nvSpPr>
            <p:cNvPr id="31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324752" y="2933242"/>
              <a:ext cx="3542493" cy="363717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웹사이트 및 앱 제작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6163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576013" y="1211329"/>
            <a:ext cx="2360617" cy="523686"/>
            <a:chOff x="3750732" y="2805668"/>
            <a:chExt cx="4690535" cy="618869"/>
          </a:xfrm>
        </p:grpSpPr>
        <p:sp>
          <p:nvSpPr>
            <p:cNvPr id="15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519421" y="2933243"/>
              <a:ext cx="3153153" cy="363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이론 학습 및 실습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1711628" y="2258763"/>
            <a:ext cx="2328729" cy="3427712"/>
            <a:chOff x="1065101" y="2429990"/>
            <a:chExt cx="2189518" cy="3222804"/>
          </a:xfrm>
        </p:grpSpPr>
        <p:pic>
          <p:nvPicPr>
            <p:cNvPr id="13" name="Picture 4" descr="Wordpress logo 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9881" y="4872837"/>
              <a:ext cx="779957" cy="77995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CloudPanel Logo PNG Vector Free Download - BrandLogo.or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6804" b="36157"/>
            <a:stretch/>
          </p:blipFill>
          <p:spPr bwMode="auto">
            <a:xfrm>
              <a:off x="1065101" y="3331811"/>
              <a:ext cx="2189518" cy="5920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loudflare Joins EU Cloud Code of Conduct, Achieves New Certifications to Accelerate Trust and ..."/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63049" y="3770442"/>
              <a:ext cx="1993622" cy="11214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6" descr="World wide web 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55973" y="2429990"/>
              <a:ext cx="793865" cy="7938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5" name="직선 연결선 4"/>
          <p:cNvCxnSpPr/>
          <p:nvPr/>
        </p:nvCxnSpPr>
        <p:spPr>
          <a:xfrm>
            <a:off x="5357446" y="1380599"/>
            <a:ext cx="0" cy="496744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그룹 8"/>
          <p:cNvGrpSpPr/>
          <p:nvPr/>
        </p:nvGrpSpPr>
        <p:grpSpPr>
          <a:xfrm>
            <a:off x="6002863" y="1380599"/>
            <a:ext cx="5665028" cy="4645831"/>
            <a:chOff x="5902569" y="1352794"/>
            <a:chExt cx="5665028" cy="4645831"/>
          </a:xfrm>
        </p:grpSpPr>
        <p:pic>
          <p:nvPicPr>
            <p:cNvPr id="20" name="Picture 13"/>
            <p:cNvPicPr>
              <a:picLocks noChangeAspect="1"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6193014" y="4154288"/>
              <a:ext cx="2662372" cy="1844337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22" name="Picture 17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6193014" y="1767642"/>
              <a:ext cx="2672891" cy="1864727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23" name="Picture 18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9171354" y="1767642"/>
              <a:ext cx="2159000" cy="1869642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24" name="Picture 19"/>
            <p:cNvPicPr>
              <a:picLocks noChangeAspect="1"/>
            </p:cNvPicPr>
            <p:nvPr/>
          </p:nvPicPr>
          <p:blipFill>
            <a:blip r:embed="rId9">
              <a:extLst/>
            </a:blip>
            <a:srcRect l="22353"/>
            <a:stretch>
              <a:fillRect/>
            </a:stretch>
          </p:blipFill>
          <p:spPr>
            <a:xfrm>
              <a:off x="9158947" y="4154288"/>
              <a:ext cx="2408650" cy="1844337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6" name="TextBox 5"/>
            <p:cNvSpPr txBox="1"/>
            <p:nvPr/>
          </p:nvSpPr>
          <p:spPr>
            <a:xfrm>
              <a:off x="5902569" y="1352794"/>
              <a:ext cx="31502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 smtClean="0"/>
                <a:t>1) </a:t>
              </a:r>
              <a:r>
                <a:rPr lang="en-US" altLang="ko-KR" sz="1400" b="1" dirty="0" err="1" smtClean="0"/>
                <a:t>Laragon</a:t>
              </a:r>
              <a:r>
                <a:rPr lang="ko-KR" altLang="en-US" sz="1400" b="1" dirty="0" smtClean="0"/>
                <a:t>을 이용한 로컬 서버 구축</a:t>
              </a:r>
              <a:endParaRPr lang="ko-KR" altLang="en-US" sz="1400" b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5902569" y="3790926"/>
              <a:ext cx="28632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b="1" dirty="0"/>
                <a:t>2</a:t>
              </a:r>
              <a:r>
                <a:rPr lang="en-US" altLang="ko-KR" sz="1400" b="1" dirty="0" smtClean="0"/>
                <a:t>) AWS</a:t>
              </a:r>
              <a:r>
                <a:rPr lang="ko-KR" altLang="en-US" sz="1400" b="1" dirty="0" smtClean="0"/>
                <a:t>를 이용한 가상 서버 구축</a:t>
              </a:r>
              <a:endParaRPr lang="ko-KR" altLang="en-US" sz="14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90488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76013" y="1211329"/>
            <a:ext cx="2360617" cy="523686"/>
            <a:chOff x="3750732" y="2805668"/>
            <a:chExt cx="4690535" cy="618869"/>
          </a:xfrm>
        </p:grpSpPr>
        <p:sp>
          <p:nvSpPr>
            <p:cNvPr id="23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519421" y="2933243"/>
              <a:ext cx="3153153" cy="363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이론 학습 및 실습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6" name="Picture 7"/>
          <p:cNvPicPr>
            <a:picLocks noChangeAspect="1"/>
          </p:cNvPicPr>
          <p:nvPr/>
        </p:nvPicPr>
        <p:blipFill>
          <a:blip r:embed="rId2">
            <a:extLst/>
          </a:blip>
          <a:srcRect l="2697" r="2167"/>
          <a:stretch>
            <a:fillRect/>
          </a:stretch>
        </p:blipFill>
        <p:spPr>
          <a:xfrm>
            <a:off x="871808" y="2561489"/>
            <a:ext cx="2882216" cy="20874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7" name="Picture 8"/>
          <p:cNvPicPr>
            <a:picLocks noChangeAspect="1"/>
          </p:cNvPicPr>
          <p:nvPr/>
        </p:nvPicPr>
        <p:blipFill>
          <a:blip r:embed="rId3">
            <a:extLst/>
          </a:blip>
          <a:srcRect b="37917"/>
          <a:stretch>
            <a:fillRect/>
          </a:stretch>
        </p:blipFill>
        <p:spPr>
          <a:xfrm>
            <a:off x="4066472" y="2561489"/>
            <a:ext cx="3379803" cy="208749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8" name="Picture 9"/>
          <p:cNvPicPr>
            <a:picLocks noChangeAspect="1"/>
          </p:cNvPicPr>
          <p:nvPr/>
        </p:nvPicPr>
        <p:blipFill>
          <a:blip r:embed="rId4">
            <a:extLst/>
          </a:blip>
          <a:srcRect l="4407" t="6660" r="3247" b="3495"/>
          <a:stretch>
            <a:fillRect/>
          </a:stretch>
        </p:blipFill>
        <p:spPr>
          <a:xfrm>
            <a:off x="7758723" y="2561489"/>
            <a:ext cx="3612622" cy="20874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TextBox 3"/>
          <p:cNvSpPr txBox="1"/>
          <p:nvPr/>
        </p:nvSpPr>
        <p:spPr>
          <a:xfrm>
            <a:off x="1389183" y="4952998"/>
            <a:ext cx="18325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/>
              <a:t>자기소개서 페이지 제작</a:t>
            </a:r>
            <a:endParaRPr lang="ko-KR" altLang="en-US" sz="12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4419628" y="4952998"/>
            <a:ext cx="26734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/>
              <a:t>JavaScript</a:t>
            </a:r>
            <a:r>
              <a:rPr lang="ko-KR" altLang="en-US" sz="1200" b="1" dirty="0" smtClean="0"/>
              <a:t>를 이용한 사이드 바 구현</a:t>
            </a:r>
            <a:endParaRPr lang="ko-KR" altLang="en-US" sz="12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8332485" y="4952998"/>
            <a:ext cx="24650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 smtClean="0"/>
              <a:t>JavaScript</a:t>
            </a:r>
            <a:r>
              <a:rPr lang="ko-KR" altLang="en-US" sz="1200" b="1" dirty="0" smtClean="0"/>
              <a:t>를 이용한 </a:t>
            </a:r>
            <a:r>
              <a:rPr lang="ko-KR" altLang="en-US" sz="1200" b="1" dirty="0" err="1" smtClean="0"/>
              <a:t>캐러셀</a:t>
            </a:r>
            <a:r>
              <a:rPr lang="ko-KR" altLang="en-US" sz="1200" b="1" dirty="0" smtClean="0"/>
              <a:t> 구현</a:t>
            </a:r>
            <a:endParaRPr lang="ko-KR" altLang="en-US" sz="1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576013" y="1931074"/>
            <a:ext cx="44634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b="1" dirty="0" smtClean="0"/>
              <a:t>✅ </a:t>
            </a:r>
            <a:r>
              <a:rPr lang="en-US" altLang="ko-KR" sz="1400" b="1" dirty="0" smtClean="0"/>
              <a:t>Html, CSS, JavaScript</a:t>
            </a:r>
            <a:r>
              <a:rPr lang="ko-KR" altLang="en-US" sz="1400" b="1" dirty="0" smtClean="0"/>
              <a:t>를 이용한 페이지 제작 실습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615959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576014" y="1211329"/>
            <a:ext cx="2155464" cy="523686"/>
            <a:chOff x="3750732" y="2805668"/>
            <a:chExt cx="4690535" cy="618869"/>
          </a:xfrm>
        </p:grpSpPr>
        <p:sp>
          <p:nvSpPr>
            <p:cNvPr id="23" name="사각형: 둥근 모서리 4">
              <a:extLst>
                <a:ext uri="{FF2B5EF4-FFF2-40B4-BE49-F238E27FC236}">
                  <a16:creationId xmlns:a16="http://schemas.microsoft.com/office/drawing/2014/main" id="{45C28C7A-9C53-4488-94BD-F460F0FCEAEA}"/>
                </a:ext>
              </a:extLst>
            </p:cNvPr>
            <p:cNvSpPr/>
            <p:nvPr/>
          </p:nvSpPr>
          <p:spPr>
            <a:xfrm>
              <a:off x="3750732" y="2805668"/>
              <a:ext cx="4690535" cy="6188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rgbClr val="B27FE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30848A0-6B56-4848-9B13-EFA712B6E498}"/>
                </a:ext>
              </a:extLst>
            </p:cNvPr>
            <p:cNvSpPr txBox="1"/>
            <p:nvPr/>
          </p:nvSpPr>
          <p:spPr>
            <a:xfrm>
              <a:off x="4575137" y="2933243"/>
              <a:ext cx="3041724" cy="363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400" b="1" i="1" dirty="0" smtClean="0">
                  <a:solidFill>
                    <a:srgbClr val="B27FE5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웹사이트 제작</a:t>
              </a:r>
              <a:endParaRPr lang="ko-KR" altLang="en-US" sz="1400" b="1" i="1" dirty="0">
                <a:solidFill>
                  <a:srgbClr val="B27FE5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954857" y="2006200"/>
            <a:ext cx="10082721" cy="4057132"/>
            <a:chOff x="1271079" y="2053093"/>
            <a:chExt cx="9871706" cy="3972223"/>
          </a:xfrm>
        </p:grpSpPr>
        <p:grpSp>
          <p:nvGrpSpPr>
            <p:cNvPr id="2" name="그룹 1"/>
            <p:cNvGrpSpPr/>
            <p:nvPr/>
          </p:nvGrpSpPr>
          <p:grpSpPr>
            <a:xfrm>
              <a:off x="1271079" y="2053093"/>
              <a:ext cx="2163112" cy="3527092"/>
              <a:chOff x="823830" y="2034042"/>
              <a:chExt cx="2322089" cy="3871459"/>
            </a:xfrm>
          </p:grpSpPr>
          <p:pic>
            <p:nvPicPr>
              <p:cNvPr id="6" name="Picture 10"/>
              <p:cNvPicPr>
                <a:picLocks noChangeAspect="1"/>
              </p:cNvPicPr>
              <p:nvPr/>
            </p:nvPicPr>
            <p:blipFill>
              <a:blip r:embed="rId2">
                <a:extLst/>
              </a:blip>
              <a:srcRect b="22445"/>
              <a:stretch>
                <a:fillRect/>
              </a:stretch>
            </p:blipFill>
            <p:spPr>
              <a:xfrm>
                <a:off x="838812" y="2034042"/>
                <a:ext cx="2286249" cy="2028003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7" name="Picture 11"/>
              <p:cNvPicPr>
                <a:picLocks noChangeAspect="1"/>
              </p:cNvPicPr>
              <p:nvPr/>
            </p:nvPicPr>
            <p:blipFill rotWithShape="1">
              <a:blip r:embed="rId3">
                <a:extLst/>
              </a:blip>
              <a:srcRect t="17409" b="8104"/>
              <a:stretch/>
            </p:blipFill>
            <p:spPr>
              <a:xfrm>
                <a:off x="823830" y="4062045"/>
                <a:ext cx="2322089" cy="1843456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</p:grpSp>
        <p:pic>
          <p:nvPicPr>
            <p:cNvPr id="9" name="Picture 1"/>
            <p:cNvPicPr>
              <a:picLocks noChangeAspect="1"/>
            </p:cNvPicPr>
            <p:nvPr/>
          </p:nvPicPr>
          <p:blipFill rotWithShape="1">
            <a:blip r:embed="rId4">
              <a:extLst/>
            </a:blip>
            <a:srcRect l="2235" t="23644" r="4193" b="5525"/>
            <a:stretch/>
          </p:blipFill>
          <p:spPr>
            <a:xfrm>
              <a:off x="4712674" y="2232052"/>
              <a:ext cx="2815128" cy="2521655"/>
            </a:xfrm>
            <a:prstGeom prst="rect">
              <a:avLst/>
            </a:prstGeom>
            <a:noFill/>
            <a:ln>
              <a:noFill/>
            </a:ln>
            <a:effectLst/>
          </p:spPr>
        </p:pic>
        <p:grpSp>
          <p:nvGrpSpPr>
            <p:cNvPr id="4" name="그룹 3"/>
            <p:cNvGrpSpPr/>
            <p:nvPr/>
          </p:nvGrpSpPr>
          <p:grpSpPr>
            <a:xfrm>
              <a:off x="8632090" y="2053093"/>
              <a:ext cx="2510695" cy="3385904"/>
              <a:chOff x="8632090" y="1994477"/>
              <a:chExt cx="2946832" cy="3974075"/>
            </a:xfrm>
          </p:grpSpPr>
          <p:pic>
            <p:nvPicPr>
              <p:cNvPr id="11" name="Picture 23"/>
              <p:cNvPicPr>
                <a:picLocks noChangeAspect="1"/>
              </p:cNvPicPr>
              <p:nvPr/>
            </p:nvPicPr>
            <p:blipFill>
              <a:blip r:embed="rId5">
                <a:extLst/>
              </a:blip>
              <a:stretch>
                <a:fillRect/>
              </a:stretch>
            </p:blipFill>
            <p:spPr>
              <a:xfrm>
                <a:off x="8632091" y="1994477"/>
                <a:ext cx="2946831" cy="1863970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  <p:pic>
            <p:nvPicPr>
              <p:cNvPr id="12" name="Picture 24"/>
              <p:cNvPicPr>
                <a:picLocks noChangeAspect="1"/>
              </p:cNvPicPr>
              <p:nvPr/>
            </p:nvPicPr>
            <p:blipFill>
              <a:blip r:embed="rId6">
                <a:extLst/>
              </a:blip>
              <a:stretch>
                <a:fillRect/>
              </a:stretch>
            </p:blipFill>
            <p:spPr>
              <a:xfrm>
                <a:off x="8632090" y="4117234"/>
                <a:ext cx="2946831" cy="1851318"/>
              </a:xfrm>
              <a:prstGeom prst="rect">
                <a:avLst/>
              </a:prstGeom>
              <a:noFill/>
              <a:ln>
                <a:noFill/>
              </a:ln>
              <a:effectLst/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1285035" y="5748317"/>
              <a:ext cx="210826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 smtClean="0"/>
                <a:t>웹 사이트 콘텐츠 수집</a:t>
              </a:r>
              <a:r>
                <a:rPr lang="en-US" altLang="ko-KR" sz="1200" b="1" dirty="0" smtClean="0"/>
                <a:t>/</a:t>
              </a:r>
              <a:r>
                <a:rPr lang="ko-KR" altLang="en-US" sz="1200" b="1" dirty="0" smtClean="0"/>
                <a:t>정리</a:t>
              </a:r>
              <a:endParaRPr lang="ko-KR" altLang="en-US" sz="1200" b="1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000316" y="5748317"/>
              <a:ext cx="22398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dirty="0" smtClean="0"/>
                <a:t>웹 서버 구축</a:t>
              </a:r>
              <a:r>
                <a:rPr lang="en-US" altLang="ko-KR" sz="1200" b="1" dirty="0" smtClean="0"/>
                <a:t>(Ubuntu Server)</a:t>
              </a:r>
              <a:endParaRPr lang="ko-KR" altLang="en-US" sz="1200" b="1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097798" y="5728880"/>
              <a:ext cx="157927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b="1" smtClean="0"/>
                <a:t>도메인 구매 및 연결</a:t>
              </a:r>
              <a:endParaRPr lang="ko-KR" altLang="en-US" sz="1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777404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20296" y="1129973"/>
            <a:ext cx="9153565" cy="5283394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8014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22F570-268B-4A70-B2EC-9133A0C552E3}"/>
              </a:ext>
            </a:extLst>
          </p:cNvPr>
          <p:cNvSpPr txBox="1"/>
          <p:nvPr/>
        </p:nvSpPr>
        <p:spPr>
          <a:xfrm>
            <a:off x="40380" y="400538"/>
            <a:ext cx="19415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프로젝트 진행 현황</a:t>
            </a:r>
            <a:endParaRPr lang="ko-KR" alt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2280138" y="869594"/>
            <a:ext cx="7360836" cy="5806700"/>
            <a:chOff x="861646" y="805116"/>
            <a:chExt cx="7360836" cy="5806700"/>
          </a:xfrm>
        </p:grpSpPr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61646" y="964640"/>
              <a:ext cx="3610707" cy="5612739"/>
            </a:xfrm>
            <a:prstGeom prst="rect">
              <a:avLst/>
            </a:prstGeom>
          </p:spPr>
        </p:pic>
        <p:pic>
          <p:nvPicPr>
            <p:cNvPr id="4" name="그림 3"/>
            <p:cNvPicPr>
              <a:picLocks noChangeAspect="1"/>
            </p:cNvPicPr>
            <p:nvPr/>
          </p:nvPicPr>
          <p:blipFill rotWithShape="1">
            <a:blip r:embed="rId3"/>
            <a:srcRect b="17573"/>
            <a:stretch/>
          </p:blipFill>
          <p:spPr>
            <a:xfrm>
              <a:off x="4702054" y="805116"/>
              <a:ext cx="3520428" cy="2804333"/>
            </a:xfrm>
            <a:prstGeom prst="rect">
              <a:avLst/>
            </a:prstGeom>
          </p:spPr>
        </p:pic>
        <p:pic>
          <p:nvPicPr>
            <p:cNvPr id="6" name="그림 5"/>
            <p:cNvPicPr>
              <a:picLocks noChangeAspect="1"/>
            </p:cNvPicPr>
            <p:nvPr/>
          </p:nvPicPr>
          <p:blipFill rotWithShape="1">
            <a:blip r:embed="rId4"/>
            <a:srcRect b="15992"/>
            <a:stretch/>
          </p:blipFill>
          <p:spPr>
            <a:xfrm>
              <a:off x="4702054" y="3445326"/>
              <a:ext cx="3520428" cy="31664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700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876</TotalTime>
  <Words>200</Words>
  <Application>Microsoft Office PowerPoint</Application>
  <PresentationFormat>와이드스크린</PresentationFormat>
  <Paragraphs>54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admin</dc:creator>
  <cp:lastModifiedBy>김다빈</cp:lastModifiedBy>
  <cp:revision>443</cp:revision>
  <dcterms:created xsi:type="dcterms:W3CDTF">2023-09-09T09:10:22Z</dcterms:created>
  <dcterms:modified xsi:type="dcterms:W3CDTF">2023-10-17T05:09:43Z</dcterms:modified>
</cp:coreProperties>
</file>

<file path=docProps/thumbnail.jpeg>
</file>